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7" r:id="rId2"/>
    <p:sldId id="277" r:id="rId3"/>
    <p:sldId id="278" r:id="rId4"/>
    <p:sldId id="259" r:id="rId5"/>
    <p:sldId id="279" r:id="rId6"/>
    <p:sldId id="264" r:id="rId7"/>
    <p:sldId id="263" r:id="rId8"/>
    <p:sldId id="276" r:id="rId9"/>
    <p:sldId id="262" r:id="rId10"/>
    <p:sldId id="265" r:id="rId11"/>
    <p:sldId id="275" r:id="rId12"/>
    <p:sldId id="270" r:id="rId13"/>
    <p:sldId id="269" r:id="rId14"/>
    <p:sldId id="267" r:id="rId15"/>
    <p:sldId id="266" r:id="rId16"/>
    <p:sldId id="273" r:id="rId17"/>
    <p:sldId id="272" r:id="rId18"/>
    <p:sldId id="274" r:id="rId19"/>
    <p:sldId id="271" r:id="rId2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45E2DFE-87D2-5497-2723-DCCF70F499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CDEF9D-B9A2-20E7-4B2D-A22F523E1C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2/19/2023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C09499-1230-FE35-22BD-82EAEAED8BC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3C98B9-9073-89CD-0352-4D17EA90F5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32688DD5-0379-4938-A3BE-B39EECE48389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7948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2/19/2023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193A2B26-87F6-4261-AFD7-2CC7F4F6E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1296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217E0-6BF8-4377-A7AD-9ED563AABAA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7F3DF8-0F3C-4E2B-93B3-0EEFB326FEE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3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217E0-6BF8-4377-A7AD-9ED563AABAA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7F3DF8-0F3C-4E2B-93B3-0EEFB326FEE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217E0-6BF8-4377-A7AD-9ED563AABAA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7F3DF8-0F3C-4E2B-93B3-0EEFB326FEE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48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217E0-6BF8-4377-A7AD-9ED563AABAA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7F3DF8-0F3C-4E2B-93B3-0EEFB326FEE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7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217E0-6BF8-4377-A7AD-9ED563AABAA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7F3DF8-0F3C-4E2B-93B3-0EEFB326FEE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8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217E0-6BF8-4377-A7AD-9ED563AABAA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7F3DF8-0F3C-4E2B-93B3-0EEFB326FEE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3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217E0-6BF8-4377-A7AD-9ED563AABAA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7F3DF8-0F3C-4E2B-93B3-0EEFB326FEE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screen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C6E217E0-6BF8-4377-A7AD-9ED563AABAA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EE7F3DF8-0F3C-4E2B-93B3-0EEFB326F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1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945357" y="1022327"/>
            <a:ext cx="7577814" cy="2554545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Lessons From Proverbs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– How To Be Happy In </a:t>
            </a:r>
            <a:r>
              <a:rPr lang="en-US" b="1" dirty="0">
                <a:solidFill>
                  <a:schemeClr val="tx1"/>
                </a:solidFill>
              </a:rPr>
              <a:t>Life</a:t>
            </a:r>
            <a:br>
              <a:rPr lang="en-US" b="1" dirty="0">
                <a:solidFill>
                  <a:schemeClr val="tx1"/>
                </a:solidFill>
              </a:rPr>
            </a:b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Lesson Five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691234" y="3859731"/>
            <a:ext cx="7796463" cy="2246769"/>
          </a:xfr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Proverbs 8:32, </a:t>
            </a:r>
            <a:r>
              <a:rPr lang="en-US" i="1" dirty="0">
                <a:solidFill>
                  <a:schemeClr val="tx1"/>
                </a:solidFill>
              </a:rPr>
              <a:t>“Now therefore, my sons, hearken unto me; for </a:t>
            </a:r>
            <a:r>
              <a:rPr lang="en-US" b="1" i="1" dirty="0">
                <a:solidFill>
                  <a:schemeClr val="tx1"/>
                </a:solidFill>
              </a:rPr>
              <a:t>blessed</a:t>
            </a:r>
            <a:r>
              <a:rPr lang="en-US" i="1" dirty="0">
                <a:solidFill>
                  <a:schemeClr val="tx1"/>
                </a:solidFill>
              </a:rPr>
              <a:t> are they that keep my ways.”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Proverbs 8:34, </a:t>
            </a:r>
            <a:r>
              <a:rPr lang="en-US" i="1" dirty="0">
                <a:solidFill>
                  <a:schemeClr val="tx1"/>
                </a:solidFill>
              </a:rPr>
              <a:t>“</a:t>
            </a:r>
            <a:r>
              <a:rPr lang="en-US" b="1" i="1" dirty="0">
                <a:solidFill>
                  <a:schemeClr val="tx1"/>
                </a:solidFill>
              </a:rPr>
              <a:t>Blessed</a:t>
            </a:r>
            <a:r>
              <a:rPr lang="en-US" i="1" dirty="0">
                <a:solidFill>
                  <a:schemeClr val="tx1"/>
                </a:solidFill>
              </a:rPr>
              <a:t> is the man that heareth me, watching daily at my gates, waiting at the posts of my doors.”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076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Positively,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95" y="1439941"/>
            <a:ext cx="8927183" cy="5370701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500" b="1" baseline="0" dirty="0">
                <a:solidFill>
                  <a:srgbClr val="FF0000"/>
                </a:solidFill>
              </a:rPr>
              <a:t>Control His Tongue</a:t>
            </a:r>
            <a:r>
              <a:rPr lang="en-US" sz="3500" baseline="0" dirty="0">
                <a:solidFill>
                  <a:srgbClr val="FF0000"/>
                </a:solidFill>
              </a:rPr>
              <a:t>!</a:t>
            </a:r>
            <a:r>
              <a:rPr lang="en-US" sz="3500" baseline="0" dirty="0">
                <a:solidFill>
                  <a:schemeClr val="tx1"/>
                </a:solidFill>
              </a:rPr>
              <a:t> </a:t>
            </a:r>
            <a:r>
              <a:rPr lang="en-US" baseline="0" dirty="0">
                <a:solidFill>
                  <a:schemeClr val="tx1"/>
                </a:solidFill>
              </a:rPr>
              <a:t>cf. Colossians 4:5-6; </a:t>
            </a:r>
            <a:br>
              <a:rPr lang="en-US" baseline="0" dirty="0">
                <a:solidFill>
                  <a:schemeClr val="tx1"/>
                </a:solidFill>
              </a:rPr>
            </a:br>
            <a:r>
              <a:rPr lang="en-US" baseline="0" dirty="0">
                <a:solidFill>
                  <a:schemeClr val="tx1"/>
                </a:solidFill>
              </a:rPr>
              <a:t>Matthew 12:34-37; James 1:19, 26</a:t>
            </a:r>
            <a:r>
              <a:rPr lang="en-US" dirty="0">
                <a:solidFill>
                  <a:schemeClr val="tx1"/>
                </a:solidFill>
              </a:rPr>
              <a:t>; 3:1-12.</a:t>
            </a:r>
            <a:endParaRPr lang="en-US" baseline="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. Proverbs 10:11, </a:t>
            </a:r>
            <a:r>
              <a:rPr lang="en-US" i="1" baseline="0" dirty="0">
                <a:solidFill>
                  <a:schemeClr val="tx1"/>
                </a:solidFill>
              </a:rPr>
              <a:t>“The </a:t>
            </a:r>
            <a:r>
              <a:rPr lang="en-US" b="1" i="1" baseline="0" dirty="0">
                <a:solidFill>
                  <a:schemeClr val="tx1"/>
                </a:solidFill>
              </a:rPr>
              <a:t>mouth</a:t>
            </a:r>
            <a:r>
              <a:rPr lang="en-US" i="1" baseline="0" dirty="0">
                <a:solidFill>
                  <a:schemeClr val="tx1"/>
                </a:solidFill>
              </a:rPr>
              <a:t> of the righteous is a fountain of life, but violence covereth the mouth of the wicked.”</a:t>
            </a: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2. </a:t>
            </a:r>
            <a:r>
              <a:rPr lang="en-US" dirty="0">
                <a:solidFill>
                  <a:schemeClr val="tx1"/>
                </a:solidFill>
              </a:rPr>
              <a:t>Proverbs 10:31, </a:t>
            </a:r>
            <a:r>
              <a:rPr lang="en-US" i="1" baseline="0" dirty="0">
                <a:solidFill>
                  <a:schemeClr val="tx1"/>
                </a:solidFill>
              </a:rPr>
              <a:t>“The </a:t>
            </a:r>
            <a:r>
              <a:rPr lang="en-US" b="1" i="1" baseline="0" dirty="0">
                <a:solidFill>
                  <a:schemeClr val="tx1"/>
                </a:solidFill>
              </a:rPr>
              <a:t>mouth </a:t>
            </a:r>
            <a:r>
              <a:rPr lang="en-US" i="1" baseline="0" dirty="0">
                <a:solidFill>
                  <a:schemeClr val="tx1"/>
                </a:solidFill>
              </a:rPr>
              <a:t>of the righteous brings forth wisdom, but the perverse tongue shall</a:t>
            </a:r>
            <a:r>
              <a:rPr lang="en-US" i="1" dirty="0">
                <a:solidFill>
                  <a:schemeClr val="tx1"/>
                </a:solidFill>
              </a:rPr>
              <a:t> be cut off.</a:t>
            </a:r>
            <a:r>
              <a:rPr lang="en-US" i="1" baseline="0" dirty="0">
                <a:solidFill>
                  <a:schemeClr val="tx1"/>
                </a:solidFill>
              </a:rPr>
              <a:t>”</a:t>
            </a: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3. </a:t>
            </a:r>
            <a:r>
              <a:rPr lang="en-US" dirty="0">
                <a:solidFill>
                  <a:schemeClr val="tx1"/>
                </a:solidFill>
              </a:rPr>
              <a:t>Proverbs 12:18, </a:t>
            </a:r>
            <a:r>
              <a:rPr lang="en-US" i="1" dirty="0">
                <a:solidFill>
                  <a:schemeClr val="tx1"/>
                </a:solidFill>
              </a:rPr>
              <a:t>“</a:t>
            </a:r>
            <a:r>
              <a:rPr lang="en-US" i="1" baseline="0" dirty="0">
                <a:solidFill>
                  <a:schemeClr val="tx1"/>
                </a:solidFill>
              </a:rPr>
              <a:t>There is that speaketh rashly like the piercings of a sword; But the </a:t>
            </a:r>
            <a:r>
              <a:rPr lang="en-US" b="1" i="1" baseline="0" dirty="0">
                <a:solidFill>
                  <a:schemeClr val="tx1"/>
                </a:solidFill>
              </a:rPr>
              <a:t>tongue</a:t>
            </a:r>
            <a:r>
              <a:rPr lang="en-US" i="1" baseline="0" dirty="0">
                <a:solidFill>
                  <a:schemeClr val="tx1"/>
                </a:solidFill>
              </a:rPr>
              <a:t> of the wise is health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r>
              <a:rPr lang="en-US" i="1" baseline="0" dirty="0">
                <a:solidFill>
                  <a:schemeClr val="tx1"/>
                </a:solidFill>
              </a:rPr>
              <a:t>”</a:t>
            </a: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4. </a:t>
            </a:r>
            <a:r>
              <a:rPr lang="en-US" dirty="0">
                <a:solidFill>
                  <a:schemeClr val="tx1"/>
                </a:solidFill>
              </a:rPr>
              <a:t>Proverbs 15:1, </a:t>
            </a:r>
            <a:r>
              <a:rPr lang="en-US" i="1" baseline="0" dirty="0">
                <a:solidFill>
                  <a:schemeClr val="tx1"/>
                </a:solidFill>
              </a:rPr>
              <a:t>“A soft answer turneth away wrath; but a grievous (harsh NKJV) </a:t>
            </a:r>
            <a:r>
              <a:rPr lang="en-US" b="1" i="1" baseline="0" dirty="0">
                <a:solidFill>
                  <a:schemeClr val="tx1"/>
                </a:solidFill>
              </a:rPr>
              <a:t>word</a:t>
            </a:r>
            <a:r>
              <a:rPr lang="en-US" i="1" baseline="0" dirty="0">
                <a:solidFill>
                  <a:schemeClr val="tx1"/>
                </a:solidFill>
              </a:rPr>
              <a:t> stirreth up anger.”</a:t>
            </a:r>
            <a:r>
              <a:rPr lang="en-US" dirty="0">
                <a:solidFill>
                  <a:schemeClr val="tx1"/>
                </a:solidFill>
              </a:rPr>
              <a:t> (cf. verse 4)</a:t>
            </a:r>
            <a:endParaRPr lang="en-US" i="1" baseline="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5. </a:t>
            </a:r>
            <a:r>
              <a:rPr lang="en-US" dirty="0">
                <a:solidFill>
                  <a:schemeClr val="tx1"/>
                </a:solidFill>
              </a:rPr>
              <a:t>Proverbs 25:11, </a:t>
            </a:r>
            <a:r>
              <a:rPr lang="en-US" i="1" baseline="0" dirty="0">
                <a:solidFill>
                  <a:schemeClr val="tx1"/>
                </a:solidFill>
              </a:rPr>
              <a:t>“A </a:t>
            </a:r>
            <a:r>
              <a:rPr lang="en-US" b="1" i="1" baseline="0" dirty="0">
                <a:solidFill>
                  <a:schemeClr val="tx1"/>
                </a:solidFill>
              </a:rPr>
              <a:t>word</a:t>
            </a:r>
            <a:r>
              <a:rPr lang="en-US" i="1" baseline="0" dirty="0">
                <a:solidFill>
                  <a:schemeClr val="tx1"/>
                </a:solidFill>
              </a:rPr>
              <a:t> fitly spoken is like apples of gold in network of silver</a:t>
            </a:r>
            <a:r>
              <a:rPr lang="en-US" i="1" dirty="0">
                <a:solidFill>
                  <a:schemeClr val="tx1"/>
                </a:solidFill>
              </a:rPr>
              <a:t>.”</a:t>
            </a:r>
            <a:endParaRPr lang="en-US" i="1" baseline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7009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Control His Tongue</a:t>
            </a:r>
            <a:r>
              <a:rPr lang="en-US" sz="3200" baseline="0" dirty="0">
                <a:solidFill>
                  <a:srgbClr val="FF0000"/>
                </a:solidFill>
              </a:rPr>
              <a:t>!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tongue used wisely is a great blessing to others.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It is likened to </a:t>
            </a:r>
            <a:r>
              <a:rPr lang="en-US" i="1" dirty="0">
                <a:solidFill>
                  <a:schemeClr val="tx1"/>
                </a:solidFill>
              </a:rPr>
              <a:t>“choice silver.”</a:t>
            </a:r>
            <a:r>
              <a:rPr lang="en-US" dirty="0">
                <a:solidFill>
                  <a:schemeClr val="tx1"/>
                </a:solidFill>
              </a:rPr>
              <a:t> Proverbs 10:20</a:t>
            </a:r>
          </a:p>
          <a:p>
            <a:r>
              <a:rPr lang="en-US" dirty="0">
                <a:solidFill>
                  <a:schemeClr val="tx1"/>
                </a:solidFill>
              </a:rPr>
              <a:t>It is </a:t>
            </a:r>
            <a:r>
              <a:rPr lang="en-US" i="1" dirty="0">
                <a:solidFill>
                  <a:schemeClr val="tx1"/>
                </a:solidFill>
              </a:rPr>
              <a:t>“health.”</a:t>
            </a:r>
            <a:r>
              <a:rPr lang="en-US" dirty="0">
                <a:solidFill>
                  <a:schemeClr val="tx1"/>
                </a:solidFill>
              </a:rPr>
              <a:t> Proverbs 12:18</a:t>
            </a:r>
          </a:p>
          <a:p>
            <a:r>
              <a:rPr lang="en-US" dirty="0">
                <a:solidFill>
                  <a:schemeClr val="tx1"/>
                </a:solidFill>
              </a:rPr>
              <a:t>It is called </a:t>
            </a:r>
            <a:r>
              <a:rPr lang="en-US" i="1" dirty="0">
                <a:solidFill>
                  <a:schemeClr val="tx1"/>
                </a:solidFill>
              </a:rPr>
              <a:t>“a tree of life.”</a:t>
            </a:r>
            <a:r>
              <a:rPr lang="en-US" dirty="0">
                <a:solidFill>
                  <a:schemeClr val="tx1"/>
                </a:solidFill>
              </a:rPr>
              <a:t> Proverbs 15:4</a:t>
            </a:r>
          </a:p>
          <a:p>
            <a:r>
              <a:rPr lang="en-US" dirty="0">
                <a:solidFill>
                  <a:schemeClr val="tx1"/>
                </a:solidFill>
              </a:rPr>
              <a:t>It is called </a:t>
            </a:r>
            <a:r>
              <a:rPr lang="en-US" i="1" dirty="0">
                <a:solidFill>
                  <a:schemeClr val="tx1"/>
                </a:solidFill>
              </a:rPr>
              <a:t>“a precious Jewel.”</a:t>
            </a:r>
            <a:r>
              <a:rPr lang="en-US" dirty="0">
                <a:solidFill>
                  <a:schemeClr val="tx1"/>
                </a:solidFill>
              </a:rPr>
              <a:t> Proverbs 20:15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46DEF9A-1602-4B38-7962-26193BB6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076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Positively,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95" y="1383381"/>
            <a:ext cx="8964891" cy="5447645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Honor His family Responsibilities!</a:t>
            </a:r>
          </a:p>
          <a:p>
            <a:pPr>
              <a:buNone/>
            </a:pPr>
            <a:r>
              <a:rPr lang="en-US" b="1" baseline="0" dirty="0">
                <a:solidFill>
                  <a:schemeClr val="tx1"/>
                </a:solidFill>
              </a:rPr>
              <a:t>Children should:</a:t>
            </a:r>
          </a:p>
          <a:p>
            <a:pPr marL="514350" indent="-514350">
              <a:buAutoNum type="alphaLcPeriod"/>
              <a:defRPr/>
            </a:pPr>
            <a:r>
              <a:rPr lang="en-US" sz="2400" baseline="0" dirty="0">
                <a:solidFill>
                  <a:schemeClr val="tx1"/>
                </a:solidFill>
              </a:rPr>
              <a:t>Listen to their parents:</a:t>
            </a:r>
          </a:p>
          <a:p>
            <a:pPr marL="914400" lvl="1" indent="-514350">
              <a:defRPr/>
            </a:pPr>
            <a:r>
              <a:rPr lang="en-US" dirty="0">
                <a:solidFill>
                  <a:schemeClr val="tx1"/>
                </a:solidFill>
              </a:rPr>
              <a:t>Proverbs 1:8-9, </a:t>
            </a:r>
            <a:r>
              <a:rPr lang="en-US" baseline="0" dirty="0">
                <a:solidFill>
                  <a:schemeClr val="tx1"/>
                </a:solidFill>
              </a:rPr>
              <a:t>“</a:t>
            </a:r>
            <a:r>
              <a:rPr lang="en-US" i="1" baseline="0" dirty="0">
                <a:solidFill>
                  <a:schemeClr val="tx1"/>
                </a:solidFill>
              </a:rPr>
              <a:t>My son, </a:t>
            </a:r>
            <a:r>
              <a:rPr lang="en-US" b="1" i="1" baseline="0" dirty="0">
                <a:solidFill>
                  <a:schemeClr val="tx1"/>
                </a:solidFill>
              </a:rPr>
              <a:t>hear</a:t>
            </a:r>
            <a:r>
              <a:rPr lang="en-US" i="1" baseline="0" dirty="0">
                <a:solidFill>
                  <a:schemeClr val="tx1"/>
                </a:solidFill>
              </a:rPr>
              <a:t> the instruction of your father, and do not forsake the law of your mother; for they will be a graceful ornament on your head, and chains about your neck.”</a:t>
            </a:r>
            <a:r>
              <a:rPr lang="en-US" baseline="0" dirty="0">
                <a:solidFill>
                  <a:schemeClr val="tx1"/>
                </a:solidFill>
              </a:rPr>
              <a:t> (NKJV)</a:t>
            </a:r>
            <a:endParaRPr lang="en-US" i="1" baseline="0" dirty="0">
              <a:solidFill>
                <a:schemeClr val="tx1"/>
              </a:solidFill>
            </a:endParaRPr>
          </a:p>
          <a:p>
            <a:pPr marL="914400" lvl="1" indent="-514350">
              <a:defRPr/>
            </a:pPr>
            <a:r>
              <a:rPr lang="en-US" dirty="0">
                <a:solidFill>
                  <a:schemeClr val="tx1"/>
                </a:solidFill>
              </a:rPr>
              <a:t>Proverbs 29:15, </a:t>
            </a:r>
            <a:r>
              <a:rPr lang="en-US" i="1" dirty="0">
                <a:solidFill>
                  <a:schemeClr val="tx1"/>
                </a:solidFill>
              </a:rPr>
              <a:t>“A child left to himself causeth shame to his mother.”</a:t>
            </a:r>
            <a:r>
              <a:rPr lang="en-US" dirty="0">
                <a:solidFill>
                  <a:schemeClr val="tx1"/>
                </a:solidFill>
              </a:rPr>
              <a:t> (cf. Ephesians 6:4)</a:t>
            </a:r>
          </a:p>
          <a:p>
            <a:pPr lvl="1">
              <a:defRPr/>
            </a:pPr>
            <a:r>
              <a:rPr lang="en-US" dirty="0">
                <a:solidFill>
                  <a:schemeClr val="tx1"/>
                </a:solidFill>
              </a:rPr>
              <a:t>Learner</a:t>
            </a:r>
            <a:r>
              <a:rPr lang="en-US" b="1" dirty="0">
                <a:solidFill>
                  <a:schemeClr val="tx1"/>
                </a:solidFill>
              </a:rPr>
              <a:t>. Proverbs 13:1; 15:5, 10; cf. 1 Kings 12;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Lamentations 3:27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i="1" dirty="0">
                <a:solidFill>
                  <a:schemeClr val="tx1"/>
                </a:solidFill>
              </a:rPr>
              <a:t>“</a:t>
            </a:r>
            <a:r>
              <a:rPr lang="en-US" b="1" i="1" dirty="0">
                <a:solidFill>
                  <a:schemeClr val="tx1"/>
                </a:solidFill>
              </a:rPr>
              <a:t>It is good for a man that he bear the yoke in his youth</a:t>
            </a:r>
            <a:r>
              <a:rPr lang="en-US" i="1" dirty="0">
                <a:solidFill>
                  <a:schemeClr val="tx1"/>
                </a:solidFill>
              </a:rPr>
              <a:t>.”</a:t>
            </a:r>
            <a:endParaRPr lang="en-US" baseline="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400" baseline="0" dirty="0">
                <a:solidFill>
                  <a:schemeClr val="tx1"/>
                </a:solidFill>
              </a:rPr>
              <a:t>b. Obey their parents. </a:t>
            </a:r>
            <a:r>
              <a:rPr lang="en-US" sz="2400" i="1" baseline="0" dirty="0">
                <a:solidFill>
                  <a:schemeClr val="tx1"/>
                </a:solidFill>
              </a:rPr>
              <a:t>“My son, keep your father’s command, and forsake not the law of your mother”</a:t>
            </a:r>
            <a:r>
              <a:rPr lang="en-US" sz="2400" baseline="0" dirty="0">
                <a:solidFill>
                  <a:schemeClr val="tx1"/>
                </a:solidFill>
              </a:rPr>
              <a:t> Proverbs 6:20.</a:t>
            </a:r>
          </a:p>
          <a:p>
            <a:pPr>
              <a:buNone/>
            </a:pPr>
            <a:r>
              <a:rPr lang="en-US" sz="2400" baseline="0" dirty="0">
                <a:solidFill>
                  <a:schemeClr val="tx1"/>
                </a:solidFill>
              </a:rPr>
              <a:t>c. Honor their parents. Exodus 20:12; Ephesians 6:1-2.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384B89-3B09-5DE7-3569-9E94E889C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076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Positively,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122" y="1451235"/>
            <a:ext cx="8936609" cy="4893647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Honor His family Responsibilities!</a:t>
            </a:r>
          </a:p>
          <a:p>
            <a:pPr>
              <a:buNone/>
            </a:pPr>
            <a:r>
              <a:rPr lang="en-US" b="1" baseline="0" dirty="0">
                <a:solidFill>
                  <a:schemeClr val="tx1"/>
                </a:solidFill>
              </a:rPr>
              <a:t>Fathers should.</a:t>
            </a:r>
          </a:p>
          <a:p>
            <a:r>
              <a:rPr lang="en-US" baseline="0" dirty="0">
                <a:solidFill>
                  <a:schemeClr val="tx1"/>
                </a:solidFill>
              </a:rPr>
              <a:t>Properly discipline their children.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Proverbs 13:24 </a:t>
            </a: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i="1" baseline="0" dirty="0">
                <a:solidFill>
                  <a:schemeClr val="tx1"/>
                </a:solidFill>
              </a:rPr>
              <a:t>He who spares his rod hates his son, but he who loves him disciplines him promptly</a:t>
            </a:r>
            <a:r>
              <a:rPr lang="en-US" sz="2800" i="1" dirty="0">
                <a:solidFill>
                  <a:schemeClr val="tx1"/>
                </a:solidFill>
              </a:rPr>
              <a:t>.”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aseline="0" dirty="0">
                <a:solidFill>
                  <a:schemeClr val="tx1"/>
                </a:solidFill>
              </a:rPr>
              <a:t>(NKJV)</a:t>
            </a:r>
          </a:p>
          <a:p>
            <a:pPr marL="914400" lvl="1" indent="-514350"/>
            <a:r>
              <a:rPr lang="en-US" sz="2800" dirty="0">
                <a:solidFill>
                  <a:schemeClr val="tx1"/>
                </a:solidFill>
              </a:rPr>
              <a:t>Proverbs 19:18, </a:t>
            </a: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i="1" baseline="0" dirty="0">
                <a:solidFill>
                  <a:schemeClr val="tx1"/>
                </a:solidFill>
              </a:rPr>
              <a:t>Chasten your son while there is hope, and do not set your heart on his destruction.”</a:t>
            </a:r>
            <a:r>
              <a:rPr lang="en-US" sz="2800" baseline="0" dirty="0">
                <a:solidFill>
                  <a:schemeClr val="tx1"/>
                </a:solidFill>
              </a:rPr>
              <a:t> (NKJV)</a:t>
            </a:r>
            <a:r>
              <a:rPr lang="en-US" sz="2800" dirty="0">
                <a:solidFill>
                  <a:schemeClr val="tx1"/>
                </a:solidFill>
              </a:rPr>
              <a:t> cf. Proverbs 23:13; cf. Hebrews 12:11</a:t>
            </a:r>
            <a:endParaRPr lang="en-US" sz="2800" baseline="0" dirty="0">
              <a:solidFill>
                <a:schemeClr val="tx1"/>
              </a:solidFill>
            </a:endParaRPr>
          </a:p>
          <a:p>
            <a:pPr marL="914400" lvl="1" indent="-514350"/>
            <a:r>
              <a:rPr lang="en-US" sz="2800" dirty="0">
                <a:solidFill>
                  <a:schemeClr val="tx1"/>
                </a:solidFill>
              </a:rPr>
              <a:t>Proverbs 22:6, </a:t>
            </a: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i="1" baseline="0" dirty="0">
                <a:solidFill>
                  <a:schemeClr val="tx1"/>
                </a:solidFill>
              </a:rPr>
              <a:t>Train up a child in the way he should go, and even when he is old he will not depart from it.”</a:t>
            </a:r>
            <a:r>
              <a:rPr lang="en-US" sz="2800" baseline="0" dirty="0">
                <a:solidFill>
                  <a:schemeClr val="tx1"/>
                </a:solidFill>
              </a:rPr>
              <a:t> cf. Proverbs </a:t>
            </a:r>
            <a:r>
              <a:rPr lang="en-US" sz="2800" dirty="0">
                <a:solidFill>
                  <a:schemeClr val="tx1"/>
                </a:solidFill>
              </a:rPr>
              <a:t>29:15, 17; 1 Samuel 3:11-14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41B7E40-0271-E1D9-13D8-DABDC8626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076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Positively,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14" y="1553066"/>
            <a:ext cx="9030878" cy="5016758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Honor His family Responsibilities!</a:t>
            </a:r>
          </a:p>
          <a:p>
            <a:pPr>
              <a:buNone/>
            </a:pPr>
            <a:r>
              <a:rPr lang="en-US" sz="2400" b="1" baseline="0" dirty="0">
                <a:solidFill>
                  <a:schemeClr val="tx1"/>
                </a:solidFill>
              </a:rPr>
              <a:t>Husbands should </a:t>
            </a:r>
            <a:r>
              <a:rPr lang="en-US" sz="2400" baseline="0" dirty="0">
                <a:solidFill>
                  <a:schemeClr val="tx1"/>
                </a:solidFill>
              </a:rPr>
              <a:t>… Be the head,</a:t>
            </a:r>
            <a:r>
              <a:rPr lang="en-US" sz="2400" dirty="0">
                <a:solidFill>
                  <a:schemeClr val="tx1"/>
                </a:solidFill>
              </a:rPr>
              <a:t> and love your wife. </a:t>
            </a:r>
            <a:r>
              <a:rPr lang="en-US" sz="2400" baseline="0" dirty="0">
                <a:solidFill>
                  <a:schemeClr val="tx1"/>
                </a:solidFill>
              </a:rPr>
              <a:t>Ephesians 5:23ff</a:t>
            </a:r>
          </a:p>
          <a:p>
            <a:pPr>
              <a:buNone/>
            </a:pPr>
            <a:r>
              <a:rPr lang="en-US" sz="2400" baseline="0" dirty="0">
                <a:solidFill>
                  <a:schemeClr val="tx1"/>
                </a:solidFill>
              </a:rPr>
              <a:t>a. </a:t>
            </a:r>
            <a:r>
              <a:rPr lang="en-US" sz="2400" u="sng" baseline="0" dirty="0">
                <a:solidFill>
                  <a:schemeClr val="tx1"/>
                </a:solidFill>
              </a:rPr>
              <a:t>Avoid immorality</a:t>
            </a:r>
            <a:r>
              <a:rPr lang="en-US" sz="2400" baseline="0" dirty="0">
                <a:solidFill>
                  <a:schemeClr val="tx1"/>
                </a:solidFill>
              </a:rPr>
              <a:t>. God’s wisdom is designed to </a:t>
            </a:r>
            <a:r>
              <a:rPr lang="en-US" sz="2400" i="1" baseline="0" dirty="0">
                <a:solidFill>
                  <a:schemeClr val="tx1"/>
                </a:solidFill>
              </a:rPr>
              <a:t>“deliver” </a:t>
            </a:r>
            <a:r>
              <a:rPr lang="en-US" sz="2400" baseline="0" dirty="0">
                <a:solidFill>
                  <a:schemeClr val="tx1"/>
                </a:solidFill>
              </a:rPr>
              <a:t>one </a:t>
            </a:r>
            <a:r>
              <a:rPr lang="en-US" sz="2400" i="1" baseline="0" dirty="0">
                <a:solidFill>
                  <a:schemeClr val="tx1"/>
                </a:solidFill>
              </a:rPr>
              <a:t>“from the immoral woman.”</a:t>
            </a:r>
            <a:r>
              <a:rPr lang="en-US" sz="2400" baseline="0" dirty="0">
                <a:solidFill>
                  <a:schemeClr val="tx1"/>
                </a:solidFill>
              </a:rPr>
              <a:t> (NKJV) Proverbs 2:16.</a:t>
            </a:r>
            <a:br>
              <a:rPr lang="en-US" sz="2400" baseline="0" dirty="0">
                <a:solidFill>
                  <a:schemeClr val="tx1"/>
                </a:solidFill>
              </a:rPr>
            </a:br>
            <a:r>
              <a:rPr lang="en-US" sz="2400" baseline="0" dirty="0">
                <a:solidFill>
                  <a:schemeClr val="tx1"/>
                </a:solidFill>
              </a:rPr>
              <a:t>Only those who lack understanding (and character!) will yield to this temptation, Proverbs 9:13-18.</a:t>
            </a:r>
          </a:p>
          <a:p>
            <a:pPr>
              <a:buNone/>
            </a:pPr>
            <a:r>
              <a:rPr lang="en-US" sz="2400" baseline="0" dirty="0">
                <a:solidFill>
                  <a:schemeClr val="tx1"/>
                </a:solidFill>
              </a:rPr>
              <a:t>b. </a:t>
            </a:r>
            <a:r>
              <a:rPr lang="en-US" sz="2400" u="sng" baseline="0" dirty="0">
                <a:solidFill>
                  <a:schemeClr val="tx1"/>
                </a:solidFill>
              </a:rPr>
              <a:t>Honor your wife</a:t>
            </a:r>
            <a:r>
              <a:rPr lang="en-US" sz="2400" i="1" baseline="0" dirty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Proverbs 18:22,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i="1" baseline="0" dirty="0">
                <a:solidFill>
                  <a:schemeClr val="tx1"/>
                </a:solidFill>
              </a:rPr>
              <a:t>He who findeth a wife findeth a good thing, and obtaineth favor of Jehovah.”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Proverbs 19:14, </a:t>
            </a:r>
            <a:r>
              <a:rPr lang="en-US" sz="2400" i="1" baseline="0" dirty="0">
                <a:solidFill>
                  <a:schemeClr val="tx1"/>
                </a:solidFill>
              </a:rPr>
              <a:t>“Houses and riches are an inheritance from fathers, but a prudent wife is from the Jehovah</a:t>
            </a:r>
            <a:r>
              <a:rPr lang="en-US" sz="2400" i="1" dirty="0">
                <a:solidFill>
                  <a:schemeClr val="tx1"/>
                </a:solidFill>
              </a:rPr>
              <a:t>.</a:t>
            </a:r>
            <a:r>
              <a:rPr lang="en-US" sz="2400" i="1" baseline="0" dirty="0">
                <a:solidFill>
                  <a:schemeClr val="tx1"/>
                </a:solidFill>
              </a:rPr>
              <a:t>”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Proverbs 31:28, </a:t>
            </a:r>
            <a:r>
              <a:rPr lang="en-US" sz="2400" i="1" dirty="0">
                <a:solidFill>
                  <a:schemeClr val="tx1"/>
                </a:solidFill>
              </a:rPr>
              <a:t>“Her </a:t>
            </a:r>
            <a:r>
              <a:rPr lang="en-US" sz="2400" i="1" baseline="0" dirty="0">
                <a:solidFill>
                  <a:schemeClr val="tx1"/>
                </a:solidFill>
              </a:rPr>
              <a:t>children rise up and call her blessed; her husband also, and he praiseth her</a:t>
            </a:r>
            <a:r>
              <a:rPr lang="en-US" sz="2400" i="1" dirty="0">
                <a:solidFill>
                  <a:schemeClr val="tx1"/>
                </a:solidFill>
              </a:rPr>
              <a:t>.</a:t>
            </a:r>
            <a:r>
              <a:rPr lang="en-US" sz="2400" i="1" baseline="0" dirty="0">
                <a:solidFill>
                  <a:schemeClr val="tx1"/>
                </a:solidFill>
              </a:rPr>
              <a:t>”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5446D09-698D-E4AE-86F7-B60764725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076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Positively,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27" y="1600200"/>
            <a:ext cx="8229600" cy="317009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Honor His family Responsibilities</a:t>
            </a:r>
            <a:r>
              <a:rPr lang="en-US" sz="3200" baseline="0" dirty="0">
                <a:solidFill>
                  <a:srgbClr val="FF0000"/>
                </a:solidFill>
              </a:rPr>
              <a:t>!</a:t>
            </a:r>
          </a:p>
          <a:p>
            <a:pPr>
              <a:buNone/>
            </a:pPr>
            <a:r>
              <a:rPr lang="en-US" b="1" baseline="0" dirty="0">
                <a:solidFill>
                  <a:schemeClr val="tx1"/>
                </a:solidFill>
              </a:rPr>
              <a:t>The wife should</a:t>
            </a:r>
            <a:r>
              <a:rPr lang="en-US" baseline="0" dirty="0">
                <a:solidFill>
                  <a:schemeClr val="tx1"/>
                </a:solidFill>
              </a:rPr>
              <a:t> – Proverbs 31:</a:t>
            </a:r>
          </a:p>
          <a:p>
            <a:pPr marL="514350" indent="-514350">
              <a:buAutoNum type="alphaLcPeriod"/>
            </a:pPr>
            <a:r>
              <a:rPr lang="en-US" u="sng" baseline="0" dirty="0">
                <a:solidFill>
                  <a:schemeClr val="tx1"/>
                </a:solidFill>
              </a:rPr>
              <a:t>Be virtuous</a:t>
            </a:r>
            <a:r>
              <a:rPr lang="en-US" baseline="0" dirty="0">
                <a:solidFill>
                  <a:schemeClr val="tx1"/>
                </a:solidFill>
              </a:rPr>
              <a:t>, verse 10, </a:t>
            </a:r>
            <a:r>
              <a:rPr lang="en-US" u="sng" baseline="0" dirty="0">
                <a:solidFill>
                  <a:schemeClr val="tx1"/>
                </a:solidFill>
              </a:rPr>
              <a:t>trustworthy</a:t>
            </a:r>
            <a:r>
              <a:rPr lang="en-US" baseline="0" dirty="0">
                <a:solidFill>
                  <a:schemeClr val="tx1"/>
                </a:solidFill>
              </a:rPr>
              <a:t>, verse 11, </a:t>
            </a:r>
            <a:r>
              <a:rPr lang="en-US" u="sng" baseline="0" dirty="0">
                <a:solidFill>
                  <a:schemeClr val="tx1"/>
                </a:solidFill>
              </a:rPr>
              <a:t>kind</a:t>
            </a:r>
            <a:r>
              <a:rPr lang="en-US" baseline="0" dirty="0">
                <a:solidFill>
                  <a:schemeClr val="tx1"/>
                </a:solidFill>
              </a:rPr>
              <a:t> in her words, verse 26, </a:t>
            </a:r>
            <a:r>
              <a:rPr lang="en-US" u="sng" baseline="0" dirty="0">
                <a:solidFill>
                  <a:schemeClr val="tx1"/>
                </a:solidFill>
              </a:rPr>
              <a:t>industrious</a:t>
            </a:r>
            <a:r>
              <a:rPr lang="en-US" baseline="0" dirty="0">
                <a:solidFill>
                  <a:schemeClr val="tx1"/>
                </a:solidFill>
              </a:rPr>
              <a:t>, verse 27.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AutoNum type="alphaLcPeriod"/>
            </a:pPr>
            <a:r>
              <a:rPr lang="en-US" u="sng" dirty="0">
                <a:solidFill>
                  <a:schemeClr val="tx1"/>
                </a:solidFill>
              </a:rPr>
              <a:t>Be in subjection</a:t>
            </a:r>
            <a:r>
              <a:rPr lang="en-US" dirty="0">
                <a:solidFill>
                  <a:schemeClr val="tx1"/>
                </a:solidFill>
              </a:rPr>
              <a:t>. 1 Corinthians 11:3; Ephesians 5:33;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1 Peter 3:1-6; 1 Timothy 2:9-13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D2DAF33-B54E-B2F5-FD9A-35F19D94A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076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Positively,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73" y="1571324"/>
            <a:ext cx="8988408" cy="3170099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Have perseverance.</a:t>
            </a:r>
            <a:r>
              <a:rPr lang="en-US" sz="3200" baseline="0" dirty="0">
                <a:solidFill>
                  <a:schemeClr val="tx1"/>
                </a:solidFill>
              </a:rPr>
              <a:t> </a:t>
            </a:r>
            <a:r>
              <a:rPr lang="en-US" baseline="0" dirty="0">
                <a:solidFill>
                  <a:schemeClr val="tx1"/>
                </a:solidFill>
              </a:rPr>
              <a:t>cf. Galatians 6:9; 1 Corinthians 15:58</a:t>
            </a:r>
          </a:p>
          <a:p>
            <a:pPr>
              <a:buNone/>
            </a:pPr>
            <a:endParaRPr lang="en-US" baseline="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Proverbs 24:10,</a:t>
            </a:r>
            <a:r>
              <a:rPr lang="en-US" baseline="0" dirty="0">
                <a:solidFill>
                  <a:schemeClr val="tx1"/>
                </a:solidFill>
              </a:rPr>
              <a:t> </a:t>
            </a:r>
            <a:r>
              <a:rPr lang="en-US" i="1" baseline="0" dirty="0">
                <a:solidFill>
                  <a:schemeClr val="tx1"/>
                </a:solidFill>
              </a:rPr>
              <a:t>“If thou faint in the day of adversity, thy strength is small.”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 Proverbs 24:16, </a:t>
            </a:r>
            <a:r>
              <a:rPr lang="en-US" i="1" dirty="0">
                <a:solidFill>
                  <a:schemeClr val="tx1"/>
                </a:solidFill>
              </a:rPr>
              <a:t>“</a:t>
            </a:r>
            <a:r>
              <a:rPr lang="en-US" i="1" baseline="0" dirty="0">
                <a:solidFill>
                  <a:schemeClr val="tx1"/>
                </a:solidFill>
              </a:rPr>
              <a:t>For a righteous man falleth seven times, and riseth up again; but the wicked are overthrown by calamity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r>
              <a:rPr lang="en-US" i="1" baseline="0" dirty="0">
                <a:solidFill>
                  <a:schemeClr val="tx1"/>
                </a:solidFill>
              </a:rPr>
              <a:t>”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7ED5C89-0EF6-1555-2025-E98E713E3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076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Positively,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187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Maintain an inner </a:t>
            </a:r>
            <a:r>
              <a:rPr lang="en-US" sz="3200" b="1" dirty="0">
                <a:solidFill>
                  <a:srgbClr val="FF0000"/>
                </a:solidFill>
              </a:rPr>
              <a:t>joy</a:t>
            </a:r>
            <a:r>
              <a:rPr lang="en-US" sz="3200" b="1" baseline="0" dirty="0">
                <a:solidFill>
                  <a:srgbClr val="FF0000"/>
                </a:solidFill>
              </a:rPr>
              <a:t>.</a:t>
            </a:r>
            <a:endParaRPr lang="en-US" sz="3200" b="1" baseline="0" dirty="0">
              <a:solidFill>
                <a:schemeClr val="tx1"/>
              </a:solidFill>
            </a:endParaRPr>
          </a:p>
          <a:p>
            <a:pPr>
              <a:buNone/>
            </a:pPr>
            <a:endParaRPr lang="en-US" b="1" baseline="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Proverbs 15:13, </a:t>
            </a:r>
            <a:r>
              <a:rPr lang="en-US" i="1" dirty="0">
                <a:solidFill>
                  <a:schemeClr val="tx1"/>
                </a:solidFill>
              </a:rPr>
              <a:t>“A glad heart maketh a cheerful countenance; But by sorrow of heart the spirit is broken.”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Proverbs 15:15, </a:t>
            </a:r>
            <a:r>
              <a:rPr lang="en-US" i="1" dirty="0">
                <a:solidFill>
                  <a:schemeClr val="tx1"/>
                </a:solidFill>
              </a:rPr>
              <a:t>”All the days of the afflicted are evil; But he that is of a cheerful heart (hath) a continual feast.”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Proverbs 17:22, </a:t>
            </a:r>
            <a:r>
              <a:rPr lang="en-US" i="1" dirty="0">
                <a:solidFill>
                  <a:schemeClr val="tx1"/>
                </a:solidFill>
              </a:rPr>
              <a:t>“A cheerful heart is a good medicine; But a broken spirit drieth up the bones.”</a:t>
            </a:r>
            <a:endParaRPr lang="en-US" i="1" baseline="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5433C59-6FBB-62D6-A67B-74AB92A70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076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Positively,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6254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Trust in the Lord.</a:t>
            </a:r>
            <a:endParaRPr lang="en-US" sz="3200" b="1" baseline="0" dirty="0">
              <a:solidFill>
                <a:schemeClr val="tx1"/>
              </a:solidFill>
            </a:endParaRPr>
          </a:p>
          <a:p>
            <a:pPr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Proverbs 3:5, </a:t>
            </a:r>
            <a:r>
              <a:rPr lang="en-US" i="1" baseline="0" dirty="0">
                <a:solidFill>
                  <a:schemeClr val="tx1"/>
                </a:solidFill>
              </a:rPr>
              <a:t>“Trust in Jehovah with all thy heart, And lean not upon thine own understanding”</a:t>
            </a:r>
          </a:p>
          <a:p>
            <a:pPr>
              <a:buNone/>
            </a:pPr>
            <a:endParaRPr lang="en-US" baseline="0" dirty="0">
              <a:solidFill>
                <a:schemeClr val="tx1"/>
              </a:solidFill>
            </a:endParaRPr>
          </a:p>
          <a:p>
            <a:pPr>
              <a:buNone/>
            </a:pPr>
            <a:endParaRPr lang="en-US" i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Proverbs 30:5, </a:t>
            </a:r>
            <a:r>
              <a:rPr lang="en-US" i="1" dirty="0">
                <a:solidFill>
                  <a:schemeClr val="tx1"/>
                </a:solidFill>
              </a:rPr>
              <a:t>“Every word of God is tried: He is a shield unto them that take refuge in him.”</a:t>
            </a:r>
            <a:endParaRPr lang="en-US" i="1" baseline="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DBE0A53-9300-F666-C37A-76CFB306D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076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Positively,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823" y="496669"/>
            <a:ext cx="8229600" cy="646331"/>
          </a:xfrm>
        </p:spPr>
        <p:txBody>
          <a:bodyPr>
            <a:spAutoFit/>
          </a:bodyPr>
          <a:lstStyle/>
          <a:p>
            <a:r>
              <a:rPr lang="en-US" b="1" dirty="0"/>
              <a:t>Conclusion: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77656"/>
          </a:xfrm>
        </p:spPr>
        <p:txBody>
          <a:bodyPr>
            <a:spAutoFit/>
          </a:bodyPr>
          <a:lstStyle/>
          <a:p>
            <a:r>
              <a:rPr lang="en-US" baseline="0" dirty="0"/>
              <a:t>Remember this: true, lasting happiness comes from doing the Lord’s will. cf. Deuteronomy 6:24</a:t>
            </a:r>
          </a:p>
          <a:p>
            <a:r>
              <a:rPr lang="en-US" baseline="0" dirty="0"/>
              <a:t>Revelation </a:t>
            </a:r>
            <a:r>
              <a:rPr lang="en-US" dirty="0"/>
              <a:t>22:14, </a:t>
            </a:r>
            <a:r>
              <a:rPr lang="en-US" i="1" dirty="0"/>
              <a:t>“Blessed are they that wash their robes, that they may have the right (to come) to the tree of life, and may enter in by the gates into the city.”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669"/>
            <a:ext cx="8229600" cy="64633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Happy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011" y="1629076"/>
            <a:ext cx="8534400" cy="4832092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Proverbs 3:13-18 …</a:t>
            </a:r>
          </a:p>
          <a:p>
            <a:r>
              <a:rPr lang="en-US" sz="2800" dirty="0">
                <a:solidFill>
                  <a:schemeClr val="tx1"/>
                </a:solidFill>
              </a:rPr>
              <a:t>Proverbs 14:21, </a:t>
            </a:r>
            <a:r>
              <a:rPr lang="en-US" sz="2800" i="1" dirty="0">
                <a:solidFill>
                  <a:schemeClr val="tx1"/>
                </a:solidFill>
              </a:rPr>
              <a:t>“He that despiseth his neighbor sinneth; but he that hath pity on the poor, </a:t>
            </a:r>
            <a:r>
              <a:rPr lang="en-US" sz="2800" b="1" i="1" dirty="0">
                <a:solidFill>
                  <a:schemeClr val="tx1"/>
                </a:solidFill>
              </a:rPr>
              <a:t>happy</a:t>
            </a:r>
            <a:r>
              <a:rPr lang="en-US" sz="2800" i="1" dirty="0">
                <a:solidFill>
                  <a:schemeClr val="tx1"/>
                </a:solidFill>
              </a:rPr>
              <a:t> is he.”</a:t>
            </a:r>
          </a:p>
          <a:p>
            <a:r>
              <a:rPr lang="en-US" sz="2800" dirty="0">
                <a:solidFill>
                  <a:schemeClr val="tx1"/>
                </a:solidFill>
              </a:rPr>
              <a:t>Proverbs 16:20, </a:t>
            </a:r>
            <a:r>
              <a:rPr lang="en-US" sz="2800" i="1" dirty="0">
                <a:solidFill>
                  <a:schemeClr val="tx1"/>
                </a:solidFill>
              </a:rPr>
              <a:t>“He that giveth heed unto the word shall find good; And whoso trusteth in Jehovah, </a:t>
            </a:r>
            <a:r>
              <a:rPr lang="en-US" sz="2800" b="1" i="1" dirty="0">
                <a:solidFill>
                  <a:schemeClr val="tx1"/>
                </a:solidFill>
              </a:rPr>
              <a:t>happy</a:t>
            </a:r>
            <a:r>
              <a:rPr lang="en-US" sz="2800" i="1" dirty="0">
                <a:solidFill>
                  <a:schemeClr val="tx1"/>
                </a:solidFill>
              </a:rPr>
              <a:t> is he.”</a:t>
            </a:r>
          </a:p>
          <a:p>
            <a:r>
              <a:rPr lang="en-US" sz="2800" dirty="0">
                <a:solidFill>
                  <a:schemeClr val="tx1"/>
                </a:solidFill>
              </a:rPr>
              <a:t>Proverbs 28:14, </a:t>
            </a: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chemeClr val="tx1"/>
                </a:solidFill>
              </a:rPr>
              <a:t>Happy</a:t>
            </a:r>
            <a:r>
              <a:rPr lang="en-US" sz="2800" i="1" dirty="0">
                <a:solidFill>
                  <a:schemeClr val="tx1"/>
                </a:solidFill>
              </a:rPr>
              <a:t> is the man that feareth alway; But he that hardeneth his heart shall fall into mischief.”</a:t>
            </a:r>
          </a:p>
          <a:p>
            <a:r>
              <a:rPr lang="en-US" sz="2800" dirty="0">
                <a:solidFill>
                  <a:schemeClr val="tx1"/>
                </a:solidFill>
              </a:rPr>
              <a:t>Proverbs 29:18, </a:t>
            </a:r>
            <a:r>
              <a:rPr lang="en-US" sz="2800" i="1" dirty="0">
                <a:solidFill>
                  <a:schemeClr val="tx1"/>
                </a:solidFill>
              </a:rPr>
              <a:t>“Where there is no vision, the people cast off restraint; But he that keepeth the law, </a:t>
            </a:r>
            <a:r>
              <a:rPr lang="en-US" sz="2800" b="1" i="1" dirty="0">
                <a:solidFill>
                  <a:schemeClr val="tx1"/>
                </a:solidFill>
              </a:rPr>
              <a:t>happy</a:t>
            </a:r>
            <a:r>
              <a:rPr lang="en-US" sz="2800" i="1" dirty="0">
                <a:solidFill>
                  <a:schemeClr val="tx1"/>
                </a:solidFill>
              </a:rPr>
              <a:t> is he</a:t>
            </a:r>
            <a:r>
              <a:rPr lang="en-US" i="1" dirty="0">
                <a:solidFill>
                  <a:schemeClr val="tx1"/>
                </a:solidFill>
              </a:rPr>
              <a:t>.”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649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Negatively,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 NOT: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532" y="1449368"/>
            <a:ext cx="8776355" cy="5324535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Be a Fool!</a:t>
            </a: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1. </a:t>
            </a:r>
            <a:r>
              <a:rPr lang="en-US" dirty="0">
                <a:solidFill>
                  <a:schemeClr val="tx1"/>
                </a:solidFill>
              </a:rPr>
              <a:t>Proverbs 1:7, </a:t>
            </a:r>
            <a:r>
              <a:rPr lang="en-US" i="1" dirty="0">
                <a:solidFill>
                  <a:schemeClr val="tx1"/>
                </a:solidFill>
              </a:rPr>
              <a:t>“</a:t>
            </a:r>
            <a:r>
              <a:rPr lang="en-US" i="1" baseline="0" dirty="0">
                <a:solidFill>
                  <a:schemeClr val="tx1"/>
                </a:solidFill>
              </a:rPr>
              <a:t>But the </a:t>
            </a:r>
            <a:r>
              <a:rPr lang="en-US" b="1" i="1" baseline="0" dirty="0">
                <a:solidFill>
                  <a:schemeClr val="tx1"/>
                </a:solidFill>
              </a:rPr>
              <a:t>foolish</a:t>
            </a:r>
            <a:r>
              <a:rPr lang="en-US" i="1" baseline="0" dirty="0">
                <a:solidFill>
                  <a:schemeClr val="tx1"/>
                </a:solidFill>
              </a:rPr>
              <a:t> despise wisdom and instruction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r>
              <a:rPr lang="en-US" i="1" baseline="0" dirty="0">
                <a:solidFill>
                  <a:schemeClr val="tx1"/>
                </a:solidFill>
              </a:rPr>
              <a:t>”</a:t>
            </a: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2. </a:t>
            </a:r>
            <a:r>
              <a:rPr lang="en-US" dirty="0">
                <a:solidFill>
                  <a:schemeClr val="tx1"/>
                </a:solidFill>
              </a:rPr>
              <a:t>Proverbs 1:22, </a:t>
            </a:r>
            <a:r>
              <a:rPr lang="en-US" i="1" baseline="0" dirty="0">
                <a:solidFill>
                  <a:schemeClr val="tx1"/>
                </a:solidFill>
              </a:rPr>
              <a:t>“… </a:t>
            </a:r>
            <a:r>
              <a:rPr lang="en-US" b="1" i="1" baseline="0" dirty="0">
                <a:solidFill>
                  <a:schemeClr val="tx1"/>
                </a:solidFill>
              </a:rPr>
              <a:t>fools</a:t>
            </a:r>
            <a:r>
              <a:rPr lang="en-US" i="1" baseline="0" dirty="0">
                <a:solidFill>
                  <a:schemeClr val="tx1"/>
                </a:solidFill>
              </a:rPr>
              <a:t> hate knowledge.”</a:t>
            </a: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3. Are often destroyed by “careless ease.” Proverbs 1:32</a:t>
            </a: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4. </a:t>
            </a:r>
            <a:r>
              <a:rPr lang="en-US" dirty="0">
                <a:solidFill>
                  <a:schemeClr val="tx1"/>
                </a:solidFill>
              </a:rPr>
              <a:t>Proverbs 3:35, </a:t>
            </a:r>
            <a:r>
              <a:rPr lang="en-US" i="1" baseline="0" dirty="0">
                <a:solidFill>
                  <a:schemeClr val="tx1"/>
                </a:solidFill>
              </a:rPr>
              <a:t>“… shame shall be the </a:t>
            </a:r>
            <a:r>
              <a:rPr lang="en-US" i="1" dirty="0">
                <a:solidFill>
                  <a:schemeClr val="tx1"/>
                </a:solidFill>
              </a:rPr>
              <a:t>promotion (</a:t>
            </a:r>
            <a:r>
              <a:rPr lang="en-US" i="1" baseline="0" dirty="0">
                <a:solidFill>
                  <a:schemeClr val="tx1"/>
                </a:solidFill>
              </a:rPr>
              <a:t>legacy) of </a:t>
            </a:r>
            <a:r>
              <a:rPr lang="en-US" b="1" i="1" baseline="0" dirty="0">
                <a:solidFill>
                  <a:schemeClr val="tx1"/>
                </a:solidFill>
              </a:rPr>
              <a:t>fools</a:t>
            </a:r>
            <a:r>
              <a:rPr lang="en-US" i="1" baseline="0" dirty="0">
                <a:solidFill>
                  <a:schemeClr val="tx1"/>
                </a:solidFill>
              </a:rPr>
              <a:t>”</a:t>
            </a: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5. </a:t>
            </a:r>
            <a:r>
              <a:rPr lang="en-US" dirty="0">
                <a:solidFill>
                  <a:schemeClr val="tx1"/>
                </a:solidFill>
              </a:rPr>
              <a:t>Proverbs 14:9, </a:t>
            </a:r>
            <a:r>
              <a:rPr lang="en-US" i="1" baseline="0" dirty="0">
                <a:solidFill>
                  <a:schemeClr val="tx1"/>
                </a:solidFill>
              </a:rPr>
              <a:t>“</a:t>
            </a:r>
            <a:r>
              <a:rPr lang="en-US" b="1" i="1" baseline="0" dirty="0">
                <a:solidFill>
                  <a:schemeClr val="tx1"/>
                </a:solidFill>
              </a:rPr>
              <a:t>Fools</a:t>
            </a:r>
            <a:r>
              <a:rPr lang="en-US" i="1" baseline="0" dirty="0">
                <a:solidFill>
                  <a:schemeClr val="tx1"/>
                </a:solidFill>
              </a:rPr>
              <a:t> mock at sin,</a:t>
            </a:r>
            <a:r>
              <a:rPr lang="en-US" i="1" dirty="0">
                <a:solidFill>
                  <a:schemeClr val="tx1"/>
                </a:solidFill>
              </a:rPr>
              <a:t> but among the righteous there is favor.” </a:t>
            </a:r>
            <a:r>
              <a:rPr lang="en-US" i="1" baseline="0" dirty="0">
                <a:solidFill>
                  <a:schemeClr val="tx1"/>
                </a:solidFill>
              </a:rPr>
              <a:t>(KJV)</a:t>
            </a:r>
          </a:p>
          <a:p>
            <a:pPr>
              <a:buNone/>
            </a:pPr>
            <a:r>
              <a:rPr lang="en-US" i="1" baseline="0" dirty="0">
                <a:solidFill>
                  <a:schemeClr val="tx1"/>
                </a:solidFill>
              </a:rPr>
              <a:t>6. </a:t>
            </a:r>
            <a:r>
              <a:rPr lang="en-US" baseline="0" dirty="0">
                <a:solidFill>
                  <a:schemeClr val="tx1"/>
                </a:solidFill>
              </a:rPr>
              <a:t>One who </a:t>
            </a:r>
            <a:r>
              <a:rPr lang="en-US" i="1" baseline="0" dirty="0">
                <a:solidFill>
                  <a:schemeClr val="tx1"/>
                </a:solidFill>
              </a:rPr>
              <a:t>“trusts in his own heart is a </a:t>
            </a:r>
            <a:r>
              <a:rPr lang="en-US" b="1" i="1" baseline="0" dirty="0">
                <a:solidFill>
                  <a:schemeClr val="tx1"/>
                </a:solidFill>
              </a:rPr>
              <a:t>fool</a:t>
            </a:r>
            <a:r>
              <a:rPr lang="en-US" i="1" baseline="0" dirty="0">
                <a:solidFill>
                  <a:schemeClr val="tx1"/>
                </a:solidFill>
              </a:rPr>
              <a:t>.”</a:t>
            </a:r>
            <a:br>
              <a:rPr lang="en-US" i="1" baseline="0" dirty="0">
                <a:solidFill>
                  <a:schemeClr val="tx1"/>
                </a:solidFill>
              </a:rPr>
            </a:br>
            <a:r>
              <a:rPr lang="en-US" baseline="0" dirty="0">
                <a:solidFill>
                  <a:schemeClr val="tx1"/>
                </a:solidFill>
              </a:rPr>
              <a:t>Proverbs 28:26;</a:t>
            </a:r>
            <a:r>
              <a:rPr lang="en-US" dirty="0">
                <a:solidFill>
                  <a:schemeClr val="tx1"/>
                </a:solidFill>
              </a:rPr>
              <a:t> cf. Proverbs 3:5, </a:t>
            </a:r>
            <a:r>
              <a:rPr lang="en-US" i="1" dirty="0">
                <a:solidFill>
                  <a:schemeClr val="tx1"/>
                </a:solidFill>
              </a:rPr>
              <a:t>“trust in Jehovah with all thy heart and lean not upon thine own understanding.”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119" y="1447800"/>
            <a:ext cx="8917757" cy="4739759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dirty="0">
                <a:solidFill>
                  <a:srgbClr val="FF0000"/>
                </a:solidFill>
              </a:rPr>
              <a:t>Lie.</a:t>
            </a:r>
            <a:endParaRPr lang="en-US" sz="3200" b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700" dirty="0">
                <a:solidFill>
                  <a:schemeClr val="tx1"/>
                </a:solidFill>
              </a:rPr>
              <a:t>Proverbs 18:21, </a:t>
            </a:r>
            <a:r>
              <a:rPr lang="en-US" sz="2700" i="1" dirty="0">
                <a:solidFill>
                  <a:schemeClr val="tx1"/>
                </a:solidFill>
              </a:rPr>
              <a:t>“Death and life are in the power of the tongue: and they that love it shall eat the fruit thereof.”</a:t>
            </a:r>
            <a:br>
              <a:rPr lang="en-US" sz="2700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c</a:t>
            </a:r>
            <a:r>
              <a:rPr lang="en-US" sz="2700" baseline="0" dirty="0">
                <a:solidFill>
                  <a:schemeClr val="tx1"/>
                </a:solidFill>
              </a:rPr>
              <a:t>f. Ephesians 4:25; Revelation 21:8.</a:t>
            </a:r>
          </a:p>
          <a:p>
            <a:pPr>
              <a:buNone/>
            </a:pPr>
            <a:r>
              <a:rPr lang="en-US" sz="2700" baseline="0" dirty="0">
                <a:solidFill>
                  <a:schemeClr val="tx1"/>
                </a:solidFill>
              </a:rPr>
              <a:t>1. God hates </a:t>
            </a:r>
            <a:r>
              <a:rPr lang="en-US" sz="2700" i="1" baseline="0" dirty="0">
                <a:solidFill>
                  <a:schemeClr val="tx1"/>
                </a:solidFill>
              </a:rPr>
              <a:t>“a </a:t>
            </a:r>
            <a:r>
              <a:rPr lang="en-US" sz="2700" b="1" i="1" baseline="0" dirty="0">
                <a:solidFill>
                  <a:schemeClr val="tx1"/>
                </a:solidFill>
              </a:rPr>
              <a:t>lying</a:t>
            </a:r>
            <a:r>
              <a:rPr lang="en-US" sz="2700" i="1" baseline="0" dirty="0">
                <a:solidFill>
                  <a:schemeClr val="tx1"/>
                </a:solidFill>
              </a:rPr>
              <a:t> tongue,”</a:t>
            </a:r>
            <a:r>
              <a:rPr lang="en-US" sz="2700" baseline="0" dirty="0">
                <a:solidFill>
                  <a:schemeClr val="tx1"/>
                </a:solidFill>
              </a:rPr>
              <a:t> and </a:t>
            </a:r>
            <a:r>
              <a:rPr lang="en-US" sz="2700" i="1" baseline="0" dirty="0">
                <a:solidFill>
                  <a:schemeClr val="tx1"/>
                </a:solidFill>
              </a:rPr>
              <a:t>“a </a:t>
            </a:r>
            <a:r>
              <a:rPr lang="en-US" sz="2700" b="1" i="1" baseline="0" dirty="0">
                <a:solidFill>
                  <a:schemeClr val="tx1"/>
                </a:solidFill>
              </a:rPr>
              <a:t>false witness </a:t>
            </a:r>
            <a:r>
              <a:rPr lang="en-US" sz="2700" i="1" baseline="0" dirty="0">
                <a:solidFill>
                  <a:schemeClr val="tx1"/>
                </a:solidFill>
              </a:rPr>
              <a:t>who speaks lies.”</a:t>
            </a:r>
            <a:r>
              <a:rPr lang="en-US" sz="2700" baseline="0" dirty="0">
                <a:solidFill>
                  <a:schemeClr val="tx1"/>
                </a:solidFill>
              </a:rPr>
              <a:t> Proverbs 6:16-19.</a:t>
            </a:r>
          </a:p>
          <a:p>
            <a:pPr>
              <a:buNone/>
            </a:pPr>
            <a:r>
              <a:rPr lang="en-US" sz="2700" baseline="0" dirty="0">
                <a:solidFill>
                  <a:schemeClr val="tx1"/>
                </a:solidFill>
              </a:rPr>
              <a:t>2. </a:t>
            </a:r>
            <a:r>
              <a:rPr lang="en-US" sz="2700" dirty="0">
                <a:solidFill>
                  <a:schemeClr val="tx1"/>
                </a:solidFill>
              </a:rPr>
              <a:t>Proverbs 12:22, </a:t>
            </a:r>
            <a:r>
              <a:rPr lang="en-US" sz="2700" i="1" dirty="0">
                <a:solidFill>
                  <a:schemeClr val="tx1"/>
                </a:solidFill>
              </a:rPr>
              <a:t>“</a:t>
            </a:r>
            <a:r>
              <a:rPr lang="en-US" sz="2700" b="1" i="1" baseline="0" dirty="0">
                <a:solidFill>
                  <a:schemeClr val="tx1"/>
                </a:solidFill>
              </a:rPr>
              <a:t>Lying</a:t>
            </a:r>
            <a:r>
              <a:rPr lang="en-US" sz="2700" i="1" baseline="0" dirty="0">
                <a:solidFill>
                  <a:schemeClr val="tx1"/>
                </a:solidFill>
              </a:rPr>
              <a:t> lips are an abomination to the Lord”</a:t>
            </a:r>
          </a:p>
          <a:p>
            <a:pPr>
              <a:buNone/>
            </a:pPr>
            <a:r>
              <a:rPr lang="en-US" sz="2700" baseline="0" dirty="0">
                <a:solidFill>
                  <a:schemeClr val="tx1"/>
                </a:solidFill>
              </a:rPr>
              <a:t>3. </a:t>
            </a:r>
            <a:r>
              <a:rPr lang="en-US" sz="2700" dirty="0">
                <a:solidFill>
                  <a:schemeClr val="tx1"/>
                </a:solidFill>
              </a:rPr>
              <a:t>Proverbs 19:5, </a:t>
            </a:r>
            <a:r>
              <a:rPr lang="en-US" sz="2700" i="1" baseline="0" dirty="0">
                <a:solidFill>
                  <a:schemeClr val="tx1"/>
                </a:solidFill>
              </a:rPr>
              <a:t>“A </a:t>
            </a:r>
            <a:r>
              <a:rPr lang="en-US" sz="2700" b="1" i="1" baseline="0" dirty="0">
                <a:solidFill>
                  <a:schemeClr val="tx1"/>
                </a:solidFill>
              </a:rPr>
              <a:t>false witness </a:t>
            </a:r>
            <a:r>
              <a:rPr lang="en-US" sz="2700" i="1" baseline="0" dirty="0">
                <a:solidFill>
                  <a:schemeClr val="tx1"/>
                </a:solidFill>
              </a:rPr>
              <a:t>shall not go unpunished, and he who uttereth </a:t>
            </a:r>
            <a:r>
              <a:rPr lang="en-US" sz="2700" b="1" i="1" baseline="0" dirty="0">
                <a:solidFill>
                  <a:schemeClr val="tx1"/>
                </a:solidFill>
              </a:rPr>
              <a:t>lies</a:t>
            </a:r>
            <a:r>
              <a:rPr lang="en-US" sz="2700" i="1" baseline="0" dirty="0">
                <a:solidFill>
                  <a:schemeClr val="tx1"/>
                </a:solidFill>
              </a:rPr>
              <a:t> shall not escape”</a:t>
            </a:r>
            <a:endParaRPr lang="en-US" sz="2700" i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700" dirty="0">
                <a:solidFill>
                  <a:schemeClr val="tx1"/>
                </a:solidFill>
              </a:rPr>
              <a:t>4. Proverbs 13:3, </a:t>
            </a:r>
            <a:r>
              <a:rPr lang="en-US" sz="2700" i="1" dirty="0">
                <a:solidFill>
                  <a:schemeClr val="tx1"/>
                </a:solidFill>
              </a:rPr>
              <a:t>“He that guardeth his mouth keepeth his life: but he that openeth wide his lips shall have destruction.</a:t>
            </a:r>
            <a:r>
              <a:rPr lang="en-US" sz="27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6B36A3-C1A7-0BD0-34FC-015AE209E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4649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Negatively,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 NOT: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492" y="1447800"/>
            <a:ext cx="8349916" cy="3252557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en-US" sz="3200" b="1" dirty="0">
                <a:solidFill>
                  <a:srgbClr val="FF0000"/>
                </a:solidFill>
              </a:rPr>
              <a:t>Be Contentious.</a:t>
            </a:r>
          </a:p>
          <a:p>
            <a:pPr>
              <a:lnSpc>
                <a:spcPct val="80000"/>
              </a:lnSpc>
              <a:buNone/>
              <a:defRPr/>
            </a:pPr>
            <a:endParaRPr lang="en-US" b="1" i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Proverbs 21:9; 25:24, </a:t>
            </a:r>
            <a:r>
              <a:rPr lang="en-US" i="1" dirty="0">
                <a:solidFill>
                  <a:schemeClr val="tx1"/>
                </a:solidFill>
              </a:rPr>
              <a:t>“It is better to dwell in the corner of the housetop, Than with a </a:t>
            </a:r>
            <a:r>
              <a:rPr lang="en-US" b="1" i="1" dirty="0">
                <a:solidFill>
                  <a:schemeClr val="tx1"/>
                </a:solidFill>
              </a:rPr>
              <a:t>contentious</a:t>
            </a:r>
            <a:r>
              <a:rPr lang="en-US" i="1" dirty="0">
                <a:solidFill>
                  <a:schemeClr val="tx1"/>
                </a:solidFill>
              </a:rPr>
              <a:t> woman in a wide house.”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Proverbs 21:19, </a:t>
            </a:r>
            <a:r>
              <a:rPr lang="en-US" i="1" dirty="0">
                <a:solidFill>
                  <a:schemeClr val="tx1"/>
                </a:solidFill>
              </a:rPr>
              <a:t>“It is better to dwell in a desert land, Than with a </a:t>
            </a:r>
            <a:r>
              <a:rPr lang="en-US" b="1" i="1" dirty="0">
                <a:solidFill>
                  <a:schemeClr val="tx1"/>
                </a:solidFill>
              </a:rPr>
              <a:t>contentious</a:t>
            </a:r>
            <a:r>
              <a:rPr lang="en-US" i="1" dirty="0">
                <a:solidFill>
                  <a:schemeClr val="tx1"/>
                </a:solidFill>
              </a:rPr>
              <a:t> and fretful woman.”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Proverbs 26:21, </a:t>
            </a:r>
            <a:r>
              <a:rPr lang="en-US" i="1" dirty="0">
                <a:solidFill>
                  <a:schemeClr val="tx1"/>
                </a:solidFill>
              </a:rPr>
              <a:t>“(As) coals are to hot embers, and wood to fire, So is a c</a:t>
            </a:r>
            <a:r>
              <a:rPr lang="en-US" b="1" i="1" dirty="0">
                <a:solidFill>
                  <a:schemeClr val="tx1"/>
                </a:solidFill>
              </a:rPr>
              <a:t>ontentious</a:t>
            </a:r>
            <a:r>
              <a:rPr lang="en-US" i="1" dirty="0">
                <a:solidFill>
                  <a:schemeClr val="tx1"/>
                </a:solidFill>
              </a:rPr>
              <a:t> man to inflame strife.”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343DE29-1F9D-CAEB-399F-02130F30C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4649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Negatively,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 NOT: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68" y="1496503"/>
            <a:ext cx="8936610" cy="5324535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Be Proud</a:t>
            </a:r>
            <a:r>
              <a:rPr lang="en-US" sz="3200" baseline="0" dirty="0">
                <a:solidFill>
                  <a:srgbClr val="FF0000"/>
                </a:solidFill>
              </a:rPr>
              <a:t>!</a:t>
            </a:r>
            <a:r>
              <a:rPr lang="en-US" sz="3200" baseline="0" dirty="0">
                <a:solidFill>
                  <a:schemeClr val="tx1"/>
                </a:solidFill>
              </a:rPr>
              <a:t> </a:t>
            </a:r>
            <a:r>
              <a:rPr lang="en-US" baseline="0" dirty="0">
                <a:solidFill>
                  <a:schemeClr val="tx1"/>
                </a:solidFill>
              </a:rPr>
              <a:t>cf. Matthew 5:3; 23:12; James 4:6; 1 Peter 5:5.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Proverbs 11:2, </a:t>
            </a:r>
            <a:r>
              <a:rPr lang="en-US" i="1" baseline="0" dirty="0">
                <a:solidFill>
                  <a:schemeClr val="tx1"/>
                </a:solidFill>
              </a:rPr>
              <a:t>“When </a:t>
            </a:r>
            <a:r>
              <a:rPr lang="en-US" b="1" i="1" baseline="0" dirty="0">
                <a:solidFill>
                  <a:schemeClr val="tx1"/>
                </a:solidFill>
              </a:rPr>
              <a:t>pride</a:t>
            </a:r>
            <a:r>
              <a:rPr lang="en-US" i="1" baseline="0" dirty="0">
                <a:solidFill>
                  <a:schemeClr val="tx1"/>
                </a:solidFill>
              </a:rPr>
              <a:t> comes, then cometh shame; but with the lowly is wisdom”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Proverbs 16:18, </a:t>
            </a:r>
            <a:r>
              <a:rPr lang="en-US" i="1" baseline="0" dirty="0">
                <a:solidFill>
                  <a:schemeClr val="tx1"/>
                </a:solidFill>
              </a:rPr>
              <a:t>“</a:t>
            </a:r>
            <a:r>
              <a:rPr lang="en-US" b="1" i="1" baseline="0" dirty="0">
                <a:solidFill>
                  <a:schemeClr val="tx1"/>
                </a:solidFill>
              </a:rPr>
              <a:t>Pride</a:t>
            </a:r>
            <a:r>
              <a:rPr lang="en-US" i="1" baseline="0" dirty="0">
                <a:solidFill>
                  <a:schemeClr val="tx1"/>
                </a:solidFill>
              </a:rPr>
              <a:t> goes before destruction, and a haughty spirit before a fall”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Proverbs 21:4, </a:t>
            </a:r>
            <a:r>
              <a:rPr lang="en-US" i="1" baseline="0" dirty="0">
                <a:solidFill>
                  <a:schemeClr val="tx1"/>
                </a:solidFill>
              </a:rPr>
              <a:t>“A high look, and a </a:t>
            </a:r>
            <a:r>
              <a:rPr lang="en-US" b="1" i="1" baseline="0" dirty="0">
                <a:solidFill>
                  <a:schemeClr val="tx1"/>
                </a:solidFill>
              </a:rPr>
              <a:t>proud</a:t>
            </a:r>
            <a:r>
              <a:rPr lang="en-US" i="1" baseline="0" dirty="0">
                <a:solidFill>
                  <a:schemeClr val="tx1"/>
                </a:solidFill>
              </a:rPr>
              <a:t> heart, and the lamp of the wicked is sin”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Proverbs 26:12, </a:t>
            </a:r>
            <a:r>
              <a:rPr lang="en-US" i="1" baseline="0" dirty="0">
                <a:solidFill>
                  <a:schemeClr val="tx1"/>
                </a:solidFill>
              </a:rPr>
              <a:t>“Do you see a man wise in his </a:t>
            </a:r>
            <a:r>
              <a:rPr lang="en-US" i="1" u="sng" baseline="0" dirty="0">
                <a:solidFill>
                  <a:schemeClr val="tx1"/>
                </a:solidFill>
              </a:rPr>
              <a:t>own eyes</a:t>
            </a:r>
            <a:r>
              <a:rPr lang="en-US" i="1" baseline="0" dirty="0">
                <a:solidFill>
                  <a:schemeClr val="tx1"/>
                </a:solidFill>
              </a:rPr>
              <a:t>? There is more hope for a fool than for him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r>
              <a:rPr lang="en-US" i="1" baseline="0" dirty="0">
                <a:solidFill>
                  <a:schemeClr val="tx1"/>
                </a:solidFill>
              </a:rPr>
              <a:t>”</a:t>
            </a:r>
            <a:r>
              <a:rPr lang="en-US" baseline="0" dirty="0">
                <a:solidFill>
                  <a:schemeClr val="tx1"/>
                </a:solidFill>
              </a:rPr>
              <a:t> (NASV)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None/>
            </a:pPr>
            <a:r>
              <a:rPr lang="en-US" dirty="0">
                <a:solidFill>
                  <a:schemeClr val="tx1"/>
                </a:solidFill>
              </a:rPr>
              <a:t>5. Proverbs 8:13, </a:t>
            </a:r>
            <a:r>
              <a:rPr lang="en-US" i="1" dirty="0">
                <a:solidFill>
                  <a:schemeClr val="tx1"/>
                </a:solidFill>
              </a:rPr>
              <a:t>“The fear of Jehovah is to hate evil: </a:t>
            </a:r>
            <a:r>
              <a:rPr lang="en-US" b="1" i="1" dirty="0">
                <a:solidFill>
                  <a:schemeClr val="tx1"/>
                </a:solidFill>
              </a:rPr>
              <a:t>Pride</a:t>
            </a:r>
            <a:r>
              <a:rPr lang="en-US" i="1" dirty="0">
                <a:solidFill>
                  <a:schemeClr val="tx1"/>
                </a:solidFill>
              </a:rPr>
              <a:t> , and arrogancy … do I hate.”</a:t>
            </a:r>
            <a:r>
              <a:rPr lang="en-US" dirty="0">
                <a:solidFill>
                  <a:schemeClr val="tx1"/>
                </a:solidFill>
              </a:rPr>
              <a:t> cf. Proverbs 12:15;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Proverbs 13:10; Proverbs 29:23</a:t>
            </a:r>
            <a:endParaRPr lang="en-US" baseline="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0CAB46-0C99-23F3-F346-14123F806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4649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Negatively,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 NOT: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234" y="1600200"/>
            <a:ext cx="8601959" cy="4939814"/>
          </a:xfrm>
        </p:spPr>
        <p:txBody>
          <a:bodyPr wrap="square">
            <a:spAutoFit/>
          </a:bodyPr>
          <a:lstStyle/>
          <a:p>
            <a:r>
              <a:rPr lang="en-US" sz="3500" b="1" u="sng" baseline="0" dirty="0">
                <a:solidFill>
                  <a:srgbClr val="FF0000"/>
                </a:solidFill>
              </a:rPr>
              <a:t>Be Lazy</a:t>
            </a:r>
            <a:r>
              <a:rPr lang="en-US" sz="3500" b="1" baseline="0" dirty="0">
                <a:solidFill>
                  <a:srgbClr val="FF0000"/>
                </a:solidFill>
              </a:rPr>
              <a:t>!</a:t>
            </a:r>
            <a:r>
              <a:rPr lang="en-US" sz="3500" b="1" baseline="0" dirty="0">
                <a:solidFill>
                  <a:schemeClr val="tx1"/>
                </a:solidFill>
              </a:rPr>
              <a:t> </a:t>
            </a:r>
            <a:r>
              <a:rPr lang="en-US" baseline="0" dirty="0">
                <a:solidFill>
                  <a:schemeClr val="tx1"/>
                </a:solidFill>
              </a:rPr>
              <a:t>cf. Ephesians 4:28; </a:t>
            </a:r>
            <a:r>
              <a:rPr lang="en-US" dirty="0">
                <a:solidFill>
                  <a:schemeClr val="tx1"/>
                </a:solidFill>
              </a:rPr>
              <a:t>1 Thessalonians 4:11-12; 2 Thessalonians 3:10-14</a:t>
            </a:r>
            <a:endParaRPr lang="en-US" baseline="0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Proverbs 10:4, </a:t>
            </a:r>
            <a:r>
              <a:rPr lang="en-US" i="1" dirty="0">
                <a:solidFill>
                  <a:schemeClr val="tx1"/>
                </a:solidFill>
              </a:rPr>
              <a:t>“He becometh poor that worketh with a </a:t>
            </a:r>
            <a:r>
              <a:rPr lang="en-US" b="1" i="1" dirty="0">
                <a:solidFill>
                  <a:schemeClr val="tx1"/>
                </a:solidFill>
              </a:rPr>
              <a:t>slack</a:t>
            </a:r>
            <a:r>
              <a:rPr lang="en-US" i="1" dirty="0">
                <a:solidFill>
                  <a:schemeClr val="tx1"/>
                </a:solidFill>
              </a:rPr>
              <a:t> hand; but the hand of the diligent maketh rich.</a:t>
            </a:r>
            <a:r>
              <a:rPr lang="en-US" i="1" baseline="0" dirty="0">
                <a:solidFill>
                  <a:schemeClr val="tx1"/>
                </a:solidFill>
              </a:rPr>
              <a:t>”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Proverbs 12:24, </a:t>
            </a:r>
            <a:r>
              <a:rPr lang="en-US" i="1" baseline="0" dirty="0">
                <a:solidFill>
                  <a:schemeClr val="tx1"/>
                </a:solidFill>
              </a:rPr>
              <a:t>“The hand of the diligent will rule, but the </a:t>
            </a:r>
            <a:r>
              <a:rPr lang="en-US" b="1" i="1" baseline="0" dirty="0">
                <a:solidFill>
                  <a:schemeClr val="tx1"/>
                </a:solidFill>
              </a:rPr>
              <a:t>lazy</a:t>
            </a:r>
            <a:r>
              <a:rPr lang="en-US" i="1" baseline="0" dirty="0">
                <a:solidFill>
                  <a:schemeClr val="tx1"/>
                </a:solidFill>
              </a:rPr>
              <a:t> man will be put to forced labor.”</a:t>
            </a:r>
            <a:r>
              <a:rPr lang="en-US" baseline="0" dirty="0">
                <a:solidFill>
                  <a:schemeClr val="tx1"/>
                </a:solidFill>
              </a:rPr>
              <a:t> (NKJV)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Proverbs 15:19, </a:t>
            </a:r>
            <a:r>
              <a:rPr lang="en-US" i="1" baseline="0" dirty="0">
                <a:solidFill>
                  <a:schemeClr val="tx1"/>
                </a:solidFill>
              </a:rPr>
              <a:t>“The way of the </a:t>
            </a:r>
            <a:r>
              <a:rPr lang="en-US" b="1" i="1" baseline="0" dirty="0">
                <a:solidFill>
                  <a:schemeClr val="tx1"/>
                </a:solidFill>
              </a:rPr>
              <a:t>lazy</a:t>
            </a:r>
            <a:r>
              <a:rPr lang="en-US" i="1" baseline="0" dirty="0">
                <a:solidFill>
                  <a:schemeClr val="tx1"/>
                </a:solidFill>
              </a:rPr>
              <a:t> man is like a hedge of thorns, but the way of the upright is a highway.” </a:t>
            </a:r>
            <a:r>
              <a:rPr lang="en-US" baseline="0" dirty="0">
                <a:solidFill>
                  <a:schemeClr val="tx1"/>
                </a:solidFill>
              </a:rPr>
              <a:t>(NKJV)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Proverbs 19:15, </a:t>
            </a:r>
            <a:r>
              <a:rPr lang="en-US" i="1" dirty="0">
                <a:solidFill>
                  <a:schemeClr val="tx1"/>
                </a:solidFill>
              </a:rPr>
              <a:t>“</a:t>
            </a:r>
            <a:r>
              <a:rPr lang="en-US" b="1" i="1" baseline="0" dirty="0">
                <a:solidFill>
                  <a:schemeClr val="tx1"/>
                </a:solidFill>
              </a:rPr>
              <a:t>Laziness</a:t>
            </a:r>
            <a:r>
              <a:rPr lang="en-US" i="1" baseline="0" dirty="0">
                <a:solidFill>
                  <a:schemeClr val="tx1"/>
                </a:solidFill>
              </a:rPr>
              <a:t> casts one into a deep sleep, and an idle person will suffer hunger.”</a:t>
            </a:r>
            <a:r>
              <a:rPr lang="en-US" baseline="0" dirty="0">
                <a:solidFill>
                  <a:schemeClr val="tx1"/>
                </a:solidFill>
              </a:rPr>
              <a:t> (NKJV)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FAE8197-A077-A8FF-F574-239441A9E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4649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Negatively,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 NOT: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3647"/>
          </a:xfrm>
        </p:spPr>
        <p:txBody>
          <a:bodyPr>
            <a:spAutoFit/>
          </a:bodyPr>
          <a:lstStyle/>
          <a:p>
            <a:pPr>
              <a:buNone/>
              <a:defRPr/>
            </a:pPr>
            <a:r>
              <a:rPr lang="en-US" sz="3200" b="1" dirty="0">
                <a:solidFill>
                  <a:srgbClr val="FF0000"/>
                </a:solidFill>
              </a:rPr>
              <a:t>Be Materialistic.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Proverbs 11:24-28; 13:7, 11, 22, 25; Proverbs 14:21</a:t>
            </a:r>
          </a:p>
          <a:p>
            <a:pPr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Proverbs 15:16-17, </a:t>
            </a:r>
            <a:r>
              <a:rPr lang="en-US" sz="2800" i="1" dirty="0">
                <a:solidFill>
                  <a:schemeClr val="tx1"/>
                </a:solidFill>
              </a:rPr>
              <a:t>“Better is little, with the fear of Jehovah, than great treasure and trouble therewith. Better is a dinner of herbs where love is, than a stalled ox and hatred therewith.”</a:t>
            </a:r>
          </a:p>
          <a:p>
            <a:pPr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Proverbs 17:1, </a:t>
            </a:r>
            <a:r>
              <a:rPr lang="en-US" sz="2800" i="1" dirty="0">
                <a:solidFill>
                  <a:schemeClr val="tx1"/>
                </a:solidFill>
              </a:rPr>
              <a:t>“Better is a dry morsel, and quietness therewith, than a house full of feasting with strife.”</a:t>
            </a:r>
          </a:p>
          <a:p>
            <a:pPr lvl="1">
              <a:defRPr/>
            </a:pPr>
            <a:r>
              <a:rPr lang="en-US" sz="2800" dirty="0">
                <a:solidFill>
                  <a:schemeClr val="tx1"/>
                </a:solidFill>
              </a:rPr>
              <a:t>Misplaced values. Proverbs 15:6; Matthew 6:19; Luke 12:15ff; cf. Colossians 3:1-2</a:t>
            </a:r>
          </a:p>
          <a:p>
            <a:pPr lvl="1">
              <a:defRPr/>
            </a:pPr>
            <a:r>
              <a:rPr lang="en-US" sz="2800" dirty="0">
                <a:solidFill>
                  <a:schemeClr val="tx1"/>
                </a:solidFill>
              </a:rPr>
              <a:t>Respectable worldliness. Luke 14:15ff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EA96BA-DAA2-03AA-5A32-EEBCB4F74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4649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Negatively,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 NOT: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14" y="1383382"/>
            <a:ext cx="9002597" cy="5447645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baseline="0" dirty="0">
                <a:solidFill>
                  <a:srgbClr val="FF0000"/>
                </a:solidFill>
              </a:rPr>
              <a:t>Consume Alcoholic Beverages!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Proverbs 20:1, </a:t>
            </a:r>
            <a:r>
              <a:rPr lang="en-US" sz="2400" i="1" baseline="0" dirty="0">
                <a:solidFill>
                  <a:schemeClr val="tx1"/>
                </a:solidFill>
              </a:rPr>
              <a:t>“Wine is a mocker, strong drink is a brawler, and whosoever erreth thereby is not wise”</a:t>
            </a:r>
          </a:p>
          <a:p>
            <a:pPr marL="514350" indent="-51435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Proverbs 23:29-32, </a:t>
            </a:r>
            <a:r>
              <a:rPr lang="en-US" sz="2400" i="1" baseline="0" dirty="0">
                <a:solidFill>
                  <a:schemeClr val="tx1"/>
                </a:solidFill>
              </a:rPr>
              <a:t>“Who hath woe? who hath sorrow? who hath contentions? Who hath complaining? who hath wounds without cause? Who hath redness of eyes? They that tarry long at the wine; They that go to seek out mixed wine. Look not thou upon the wine when it is red, When it sparkleth in the cup, When it goeth down smoothly: At the last it biteth like a serpent, And stingeth like an adder.”</a:t>
            </a:r>
            <a:endParaRPr lang="en-US" sz="2400" i="1" dirty="0"/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1 Peter 4:3, “</a:t>
            </a:r>
            <a:r>
              <a:rPr lang="en-US" sz="2400" i="1" dirty="0">
                <a:solidFill>
                  <a:srgbClr val="FF0000"/>
                </a:solidFill>
              </a:rPr>
              <a:t>For we have spent enough of our past lifetime in doing the will of the Gentiles – when we walked in lewdness, lusts, drunkenness, revelries, drinking parties, and abominable idolatries.” </a:t>
            </a:r>
            <a:r>
              <a:rPr lang="en-US" sz="2400" dirty="0">
                <a:solidFill>
                  <a:srgbClr val="FF0000"/>
                </a:solidFill>
              </a:rPr>
              <a:t>NKJV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8A2736-D790-258C-4668-C39ABC67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4649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Negatively, to be Happy,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One Must NOT: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6" id="{F9053526-3D1F-45EA-B658-6CF8434018BF}" vid="{8D97C630-C643-42DD-9FCE-210530124F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202</TotalTime>
  <Words>2055</Words>
  <Application>Microsoft Office PowerPoint</Application>
  <PresentationFormat>On-screen Show (4:3)</PresentationFormat>
  <Paragraphs>120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Corbel</vt:lpstr>
      <vt:lpstr>Theme16</vt:lpstr>
      <vt:lpstr>Lessons From Proverbs  – How To Be Happy In Life  Lesson Five</vt:lpstr>
      <vt:lpstr>Happy …</vt:lpstr>
      <vt:lpstr>Negatively, to be Happy,  One Must NOT:</vt:lpstr>
      <vt:lpstr>Negatively, to be Happy,  One Must NOT:</vt:lpstr>
      <vt:lpstr>Negatively, to be Happy,  One Must NOT:</vt:lpstr>
      <vt:lpstr>Negatively, to be Happy,  One Must NOT:</vt:lpstr>
      <vt:lpstr>Negatively, to be Happy,  One Must NOT:</vt:lpstr>
      <vt:lpstr>Negatively, to be Happy,  One Must NOT:</vt:lpstr>
      <vt:lpstr>Negatively, to be Happy,  One Must NOT:</vt:lpstr>
      <vt:lpstr>Positively, to be Happy,  One MUST:</vt:lpstr>
      <vt:lpstr>Positively, to be Happy,  One MUST:</vt:lpstr>
      <vt:lpstr>Positively, to be Happy,  One MUST:</vt:lpstr>
      <vt:lpstr>Positively, to be Happy,  One MUST:</vt:lpstr>
      <vt:lpstr>Positively, to be Happy,  One MUST:</vt:lpstr>
      <vt:lpstr>Positively, to be Happy,  One MUST:</vt:lpstr>
      <vt:lpstr>Positively, to be Happy,  One MUST:</vt:lpstr>
      <vt:lpstr>Positively, to be Happy,  One MUST:</vt:lpstr>
      <vt:lpstr>Positively, to be Happy,  One MUST:</vt:lpstr>
      <vt:lpstr>Conclusion: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Studies In Proverbs (Lesson 5) (2)</dc:title>
  <dc:creator>Micky Galloway</dc:creator>
  <cp:lastModifiedBy>Richard Lidh</cp:lastModifiedBy>
  <cp:revision>14</cp:revision>
  <cp:lastPrinted>2023-02-24T20:51:16Z</cp:lastPrinted>
  <dcterms:created xsi:type="dcterms:W3CDTF">2023-02-18T20:18:48Z</dcterms:created>
  <dcterms:modified xsi:type="dcterms:W3CDTF">2023-02-24T20:51:54Z</dcterms:modified>
</cp:coreProperties>
</file>